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74" r:id="rId12"/>
    <p:sldId id="267" r:id="rId13"/>
    <p:sldId id="268" r:id="rId14"/>
    <p:sldId id="275"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DBEF20-A39B-4939-A8D0-73BCB31A3D3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2450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8723FC-7354-4728-99BE-6A2810A9243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17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AF7D66-B1BD-40BC-B3D2-EBFA5ADC577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418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B04910-1804-47E1-B19A-3AC6DD07E70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117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A69C8C-DFCD-4F50-8B7D-75511E3528F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843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B9CC95-D0CA-4C82-83F6-2E42BE2E52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871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F107A7-09A8-489F-928E-CDB9F3A1AEF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213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68EF1E-4D2F-48EB-A79B-028149AB3C46}"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050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18F18E-CC7E-422B-A971-5357996E36A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3020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383A8B-D819-4150-B46D-D665598F24D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598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440E37-BAA9-407C-B675-F0D34D20F68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734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68B29A6-AF6B-49BD-813C-0DBB07A6F92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8192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7"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34031" y="239211"/>
            <a:ext cx="701339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IQ" sz="3600" b="1"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 </a:t>
            </a:r>
            <a:r>
              <a:rPr kumimoji="0" lang="en-US" sz="3600" b="1" i="0" u="none" strike="noStrike" kern="1200" cap="none" spc="0" normalizeH="0" baseline="0" noProof="0" dirty="0" smtClean="0">
                <a:ln>
                  <a:noFill/>
                </a:ln>
                <a:solidFill>
                  <a:prstClr val="black"/>
                </a:solidFill>
                <a:effectLst/>
                <a:uLnTx/>
                <a:uFillTx/>
                <a:latin typeface="Calibri"/>
                <a:ea typeface="+mn-ea"/>
                <a:cs typeface="+mn-cs"/>
              </a:rPr>
              <a:t>Fundamentals of Nursing(1</a:t>
            </a:r>
            <a:r>
              <a:rPr kumimoji="0" lang="en-US" sz="3600" b="1" i="0" u="none" strike="noStrike" kern="1200" cap="none" spc="0" normalizeH="0" baseline="30000" noProof="0" dirty="0" smtClean="0">
                <a:ln>
                  <a:noFill/>
                </a:ln>
                <a:solidFill>
                  <a:prstClr val="black"/>
                </a:solidFill>
                <a:effectLst/>
                <a:uLnTx/>
                <a:uFillTx/>
                <a:latin typeface="Calibri"/>
                <a:ea typeface="+mn-ea"/>
                <a:cs typeface="+mn-cs"/>
              </a:rPr>
              <a:t>st</a:t>
            </a:r>
            <a:r>
              <a:rPr kumimoji="0" lang="en-US" sz="3600" b="1" i="0" u="none" strike="noStrike" kern="1200" cap="none" spc="0" normalizeH="0" baseline="0" noProof="0" dirty="0" smtClean="0">
                <a:ln>
                  <a:noFill/>
                </a:ln>
                <a:solidFill>
                  <a:prstClr val="black"/>
                </a:solidFill>
                <a:effectLst/>
                <a:uLnTx/>
                <a:uFillTx/>
                <a:latin typeface="Calibri"/>
                <a:ea typeface="+mn-ea"/>
                <a:cs typeface="+mn-cs"/>
              </a:rPr>
              <a:t> Stage)</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4664DB9F-59BB-47A5-8080-662EED16E9E1}"/>
              </a:ext>
            </a:extLst>
          </p:cNvPr>
          <p:cNvSpPr/>
          <p:nvPr/>
        </p:nvSpPr>
        <p:spPr>
          <a:xfrm>
            <a:off x="6205135" y="2089138"/>
            <a:ext cx="5614333" cy="349185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Calibri"/>
                <a:ea typeface="+mn-ea"/>
                <a:cs typeface="+mn-cs"/>
              </a:rPr>
              <a:t>Oral medications</a:t>
            </a:r>
            <a:r>
              <a:rPr kumimoji="0" lang="en-US" sz="4000" b="1" i="0" u="none" strike="noStrike" kern="1200" cap="none" spc="0" normalizeH="0" noProof="0" dirty="0" smtClean="0">
                <a:ln>
                  <a:noFill/>
                </a:ln>
                <a:solidFill>
                  <a:prstClr val="black"/>
                </a:solidFill>
                <a:effectLst/>
                <a:uLnTx/>
                <a:uFillTx/>
                <a:latin typeface="Calibri"/>
                <a:ea typeface="+mn-ea"/>
                <a:cs typeface="+mn-cs"/>
              </a:rPr>
              <a:t> </a:t>
            </a:r>
            <a:endParaRPr kumimoji="0" lang="en-US" sz="40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Calibri"/>
                <a:ea typeface="+mn-ea"/>
                <a:cs typeface="+mn-cs"/>
              </a:rPr>
              <a:t>(theory)</a:t>
            </a:r>
          </a:p>
          <a:p>
            <a:pPr lvl="0" algn="ctr">
              <a:lnSpc>
                <a:spcPct val="107000"/>
              </a:lnSpc>
              <a:spcAft>
                <a:spcPts val="800"/>
              </a:spcAft>
            </a:pPr>
            <a:r>
              <a:rPr lang="en-US" sz="3200" b="1" dirty="0" err="1">
                <a:solidFill>
                  <a:prstClr val="black"/>
                </a:solidFill>
                <a:latin typeface="Times New Roman" panose="02020603050405020304" pitchFamily="18" charset="0"/>
                <a:ea typeface="Calibri" panose="020F0502020204030204" pitchFamily="34" charset="0"/>
                <a:cs typeface="Arial" panose="020B0604020202020204" pitchFamily="34" charset="0"/>
              </a:rPr>
              <a:t>Assist.lect.Ahmed</a:t>
            </a:r>
            <a:r>
              <a:rPr lang="en-US" sz="3200" b="1"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prstClr val="black"/>
                </a:solidFill>
                <a:latin typeface="Times New Roman" panose="02020603050405020304" pitchFamily="18" charset="0"/>
                <a:ea typeface="Calibri" panose="020F0502020204030204" pitchFamily="34" charset="0"/>
                <a:cs typeface="Arial" panose="020B0604020202020204" pitchFamily="34" charset="0"/>
              </a:rPr>
              <a:t>thamer</a:t>
            </a:r>
            <a:r>
              <a:rPr lang="en-US" sz="3200" b="1"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200" b="1" dirty="0" err="1">
                <a:solidFill>
                  <a:prstClr val="black"/>
                </a:solidFill>
                <a:latin typeface="Times New Roman" panose="02020603050405020304" pitchFamily="18" charset="0"/>
                <a:ea typeface="Calibri" panose="020F0502020204030204" pitchFamily="34" charset="0"/>
                <a:cs typeface="Arial" panose="020B0604020202020204" pitchFamily="34" charset="0"/>
              </a:rPr>
              <a:t>saud</a:t>
            </a:r>
            <a:endParaRPr lang="en-US" sz="12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prstClr val="black"/>
              </a:solidFill>
              <a:effectLst/>
              <a:uLnTx/>
              <a:uFillTx/>
              <a:latin typeface="Calibri"/>
              <a:ea typeface="+mn-ea"/>
              <a:cs typeface="+mn-cs"/>
            </a:endParaRPr>
          </a:p>
        </p:txBody>
      </p:sp>
      <p:grpSp>
        <p:nvGrpSpPr>
          <p:cNvPr id="17" name="Group 16">
            <a:extLst>
              <a:ext uri="{FF2B5EF4-FFF2-40B4-BE49-F238E27FC236}">
                <a16:creationId xmlns:a16="http://schemas.microsoft.com/office/drawing/2014/main" id="{EF240524-FD1C-4D7A-81C5-EC549C440BAE}"/>
              </a:ext>
            </a:extLst>
          </p:cNvPr>
          <p:cNvGrpSpPr/>
          <p:nvPr/>
        </p:nvGrpSpPr>
        <p:grpSpPr>
          <a:xfrm>
            <a:off x="185529" y="6405386"/>
            <a:ext cx="11633939" cy="369332"/>
            <a:chOff x="185529" y="6405382"/>
            <a:chExt cx="11633938" cy="369332"/>
          </a:xfrm>
        </p:grpSpPr>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BFDE99E-14D5-4903-9CE7-4F43A9CB7AB8}"/>
                </a:ext>
              </a:extLst>
            </p:cNvPr>
            <p:cNvSpPr/>
            <p:nvPr/>
          </p:nvSpPr>
          <p:spPr>
            <a:xfrm>
              <a:off x="185529" y="6405382"/>
              <a:ext cx="790847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University of </a:t>
              </a:r>
              <a:r>
                <a:rPr kumimoji="0" lang="en-GB" sz="1800" b="0" i="0" u="none" strike="noStrike" kern="1200" cap="none" spc="0" normalizeH="0" baseline="0" noProof="0" dirty="0" err="1" smtClean="0">
                  <a:ln>
                    <a:noFill/>
                  </a:ln>
                  <a:solidFill>
                    <a:prstClr val="black"/>
                  </a:solidFill>
                  <a:effectLst/>
                  <a:uLnTx/>
                  <a:uFillTx/>
                  <a:latin typeface="Calibri"/>
                  <a:ea typeface="+mn-ea"/>
                  <a:cs typeface="+mn-cs"/>
                </a:rPr>
                <a:t>Basrah</a:t>
              </a: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College of Nursing </a:t>
              </a: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 Fundamentals of Nursing Department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 name="Rectangle 3">
            <a:extLst>
              <a:ext uri="{FF2B5EF4-FFF2-40B4-BE49-F238E27FC236}">
                <a16:creationId xmlns:a16="http://schemas.microsoft.com/office/drawing/2014/main" id="{8619569C-F51C-4D5F-9554-C9384EBEA533}"/>
              </a:ext>
            </a:extLst>
          </p:cNvPr>
          <p:cNvSpPr/>
          <p:nvPr/>
        </p:nvSpPr>
        <p:spPr>
          <a:xfrm>
            <a:off x="495522" y="1844518"/>
            <a:ext cx="4527057" cy="39428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676" y="195296"/>
            <a:ext cx="1659432" cy="1128788"/>
          </a:xfrm>
          <a:prstGeom prst="rect">
            <a:avLst/>
          </a:prstGeom>
        </p:spPr>
      </p:pic>
      <p:pic>
        <p:nvPicPr>
          <p:cNvPr id="1026" name="Picture 2" descr="Medication Administration ~ Nursing P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16" y="1875857"/>
            <a:ext cx="4553813" cy="391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33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254" y="357043"/>
            <a:ext cx="10806546" cy="5655830"/>
          </a:xfrm>
        </p:spPr>
        <p:txBody>
          <a:bodyPr>
            <a:normAutofit fontScale="92500" lnSpcReduction="10000"/>
          </a:bodyPr>
          <a:lstStyle/>
          <a:p>
            <a:pPr marL="0" marR="0">
              <a:lnSpc>
                <a:spcPct val="150000"/>
              </a:lnSpc>
              <a:spcBef>
                <a:spcPts val="0"/>
              </a:spcBef>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The nurse should assess the client for the presence of bowel sounds and check the tube for </a:t>
            </a:r>
            <a:r>
              <a:rPr lang="en-US" b="1" dirty="0">
                <a:latin typeface="Times New Roman" panose="02020603050405020304" pitchFamily="18" charset="0"/>
                <a:ea typeface="Calibri" panose="020F0502020204030204" pitchFamily="34" charset="0"/>
                <a:cs typeface="Arial" panose="020B0604020202020204" pitchFamily="34" charset="0"/>
              </a:rPr>
              <a:t>patency </a:t>
            </a:r>
            <a:r>
              <a:rPr lang="en-US" dirty="0">
                <a:latin typeface="Times New Roman" panose="02020603050405020304" pitchFamily="18" charset="0"/>
                <a:ea typeface="Calibri" panose="020F0502020204030204" pitchFamily="34" charset="0"/>
                <a:cs typeface="Arial" panose="020B0604020202020204" pitchFamily="34" charset="0"/>
              </a:rPr>
              <a:t>(openness) and placement before administering a medication. The instillation of drugs is contraindicated when the tube is obstructed or improperly placed, when the client is vomiting, or if bowel sounds are absent.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the nurse should crush the tablet into minute particles and dissolve the crushed tablet in 15 to 30 ml of warm water before instillation.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Capsules are prepared for administration by opening the capsule and emptying the contents into a liquid.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305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7993CA"/>
                </a:solidFill>
                <a:latin typeface="OceanSansMM-It_760_800_"/>
              </a:rPr>
              <a:t>Equipment</a:t>
            </a:r>
            <a:br>
              <a:rPr lang="en-US" b="1" i="1" dirty="0">
                <a:solidFill>
                  <a:srgbClr val="7993CA"/>
                </a:solidFill>
                <a:latin typeface="OceanSansMM-It_760_800_"/>
              </a:rPr>
            </a:br>
            <a:endParaRPr lang="en-US" dirty="0"/>
          </a:p>
        </p:txBody>
      </p:sp>
      <p:sp>
        <p:nvSpPr>
          <p:cNvPr id="3" name="Content Placeholder 2"/>
          <p:cNvSpPr>
            <a:spLocks noGrp="1"/>
          </p:cNvSpPr>
          <p:nvPr>
            <p:ph idx="1"/>
          </p:nvPr>
        </p:nvSpPr>
        <p:spPr>
          <a:xfrm>
            <a:off x="838200" y="1271444"/>
            <a:ext cx="10515600" cy="5084914"/>
          </a:xfrm>
        </p:spPr>
        <p:txBody>
          <a:bodyPr/>
          <a:lstStyle/>
          <a:p>
            <a:pPr marL="514350" indent="-514350">
              <a:buFont typeface="+mj-lt"/>
              <a:buAutoNum type="arabicPeriod"/>
            </a:pPr>
            <a:r>
              <a:rPr lang="en-US" dirty="0" smtClean="0">
                <a:solidFill>
                  <a:srgbClr val="000000"/>
                </a:solidFill>
                <a:latin typeface="Times New Roman" panose="02020603050405020304" pitchFamily="18" charset="0"/>
                <a:cs typeface="Times New Roman" panose="02020603050405020304" pitchFamily="18" charset="0"/>
              </a:rPr>
              <a:t>Medication </a:t>
            </a:r>
            <a:r>
              <a:rPr lang="en-US" dirty="0">
                <a:solidFill>
                  <a:srgbClr val="000000"/>
                </a:solidFill>
                <a:latin typeface="Times New Roman" panose="02020603050405020304" pitchFamily="18" charset="0"/>
                <a:cs typeface="Times New Roman" panose="02020603050405020304" pitchFamily="18" charset="0"/>
              </a:rPr>
              <a:t>administration record (MAR) </a:t>
            </a:r>
            <a:endParaRPr lang="en-US" dirty="0" smtClean="0">
              <a:solidFill>
                <a:srgbClr val="000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smtClean="0">
                <a:solidFill>
                  <a:srgbClr val="000000"/>
                </a:solidFill>
                <a:latin typeface="Times New Roman" panose="02020603050405020304" pitchFamily="18" charset="0"/>
                <a:cs typeface="Times New Roman" panose="02020603050405020304" pitchFamily="18" charset="0"/>
              </a:rPr>
              <a:t>Medication </a:t>
            </a:r>
            <a:r>
              <a:rPr lang="en-US" dirty="0">
                <a:solidFill>
                  <a:srgbClr val="000000"/>
                </a:solidFill>
                <a:latin typeface="Times New Roman" panose="02020603050405020304" pitchFamily="18" charset="0"/>
                <a:cs typeface="Times New Roman" panose="02020603050405020304" pitchFamily="18" charset="0"/>
              </a:rPr>
              <a:t>cup</a:t>
            </a:r>
          </a:p>
          <a:p>
            <a:pPr marL="514350" indent="-514350">
              <a:buFont typeface="+mj-lt"/>
              <a:buAutoNum type="arabicPeriod"/>
            </a:pPr>
            <a:r>
              <a:rPr lang="en-US" dirty="0">
                <a:solidFill>
                  <a:srgbClr val="000000"/>
                </a:solidFill>
                <a:latin typeface="Times New Roman" panose="02020603050405020304" pitchFamily="18" charset="0"/>
                <a:cs typeface="Times New Roman" panose="02020603050405020304" pitchFamily="18" charset="0"/>
              </a:rPr>
              <a:t>Medication cart or </a:t>
            </a:r>
            <a:r>
              <a:rPr lang="en-US" dirty="0" smtClean="0">
                <a:solidFill>
                  <a:srgbClr val="000000"/>
                </a:solidFill>
                <a:latin typeface="Times New Roman" panose="02020603050405020304" pitchFamily="18" charset="0"/>
                <a:cs typeface="Times New Roman" panose="02020603050405020304" pitchFamily="18" charset="0"/>
              </a:rPr>
              <a:t>tray</a:t>
            </a:r>
          </a:p>
          <a:p>
            <a:pPr marL="514350" indent="-514350">
              <a:buFont typeface="+mj-lt"/>
              <a:buAutoNum type="arabicPeriod"/>
            </a:pPr>
            <a:r>
              <a:rPr lang="en-US" dirty="0" smtClean="0">
                <a:solidFill>
                  <a:srgbClr val="000000"/>
                </a:solidFill>
                <a:latin typeface="Times New Roman" panose="02020603050405020304" pitchFamily="18" charset="0"/>
                <a:cs typeface="Times New Roman" panose="02020603050405020304" pitchFamily="18" charset="0"/>
              </a:rPr>
              <a:t>Medication </a:t>
            </a:r>
            <a:r>
              <a:rPr lang="en-US" dirty="0">
                <a:solidFill>
                  <a:srgbClr val="000000"/>
                </a:solidFill>
                <a:latin typeface="Times New Roman" panose="02020603050405020304" pitchFamily="18" charset="0"/>
                <a:cs typeface="Times New Roman" panose="02020603050405020304" pitchFamily="18" charset="0"/>
              </a:rPr>
              <a:t>properly labeled</a:t>
            </a:r>
          </a:p>
          <a:p>
            <a:pPr marL="514350" indent="-514350">
              <a:buFont typeface="+mj-lt"/>
              <a:buAutoNum type="arabicPeriod"/>
            </a:pPr>
            <a:r>
              <a:rPr lang="en-US" dirty="0">
                <a:solidFill>
                  <a:srgbClr val="000000"/>
                </a:solidFill>
                <a:latin typeface="Times New Roman" panose="02020603050405020304" pitchFamily="18" charset="0"/>
                <a:cs typeface="Times New Roman" panose="02020603050405020304" pitchFamily="18" charset="0"/>
              </a:rPr>
              <a:t>Glass of water or juice </a:t>
            </a:r>
            <a:endParaRPr lang="en-US" dirty="0" smtClean="0">
              <a:solidFill>
                <a:srgbClr val="000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smtClean="0">
                <a:solidFill>
                  <a:srgbClr val="000000"/>
                </a:solidFill>
                <a:latin typeface="Times New Roman" panose="02020603050405020304" pitchFamily="18" charset="0"/>
                <a:cs typeface="Times New Roman" panose="02020603050405020304" pitchFamily="18" charset="0"/>
              </a:rPr>
              <a:t>Straw</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1752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ea typeface="Calibri" panose="020F0502020204030204" pitchFamily="34" charset="0"/>
                <a:cs typeface="Arial" panose="020B0604020202020204" pitchFamily="34" charset="0"/>
              </a:rPr>
              <a:t>Nursing checklist administering sublingual and buccal drugs</a:t>
            </a:r>
            <a:r>
              <a:rPr lang="en-US" sz="3600" dirty="0">
                <a:latin typeface="Calibri" panose="020F0502020204030204" pitchFamily="34" charset="0"/>
                <a:ea typeface="Calibri" panose="020F0502020204030204" pitchFamily="34" charset="0"/>
                <a:cs typeface="Arial" panose="020B0604020202020204" pitchFamily="34" charset="0"/>
              </a:rPr>
              <a:t/>
            </a:r>
            <a:br>
              <a:rPr lang="en-US" sz="36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fontScale="92500" lnSpcReduction="20000"/>
          </a:bodyPr>
          <a:lstStyle/>
          <a:p>
            <a:pPr marL="0" indent="0">
              <a:lnSpc>
                <a:spcPct val="150000"/>
              </a:lnSpc>
              <a:spcBef>
                <a:spcPts val="0"/>
              </a:spcBef>
              <a:spcAft>
                <a:spcPts val="800"/>
              </a:spcAft>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Follow the six rights of safe drug administration.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Wash your hands and don nonsterile gloves.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Assess the client’s knowledge of the drug and its action.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Explain the procedure to the client, and allow the client time to ask questions.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Offer the client a sip of water and explain to the client that liquids cannot be taken until the tablet is completely dissolved.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6193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673" y="925080"/>
            <a:ext cx="11201400" cy="5431278"/>
          </a:xfrm>
        </p:spPr>
        <p:txBody>
          <a:bodyPr>
            <a:normAutofit fontScale="92500"/>
          </a:bodyPr>
          <a:lstStyle/>
          <a:p>
            <a:pPr marL="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To give a drug sublingually, ask the client to open the mouth and lift the tongue; place the drug under the client’s tongue. Give the client the following instructions: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—Keep the medication under the tongue until it dissolves completely to ensure absorption.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—Avoid chewing the tablet or touching the tablet with the tongue to prevent accidental swallowing.</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—Do not smoke before the drug has completely dissolved because nicotine has a vasoconstriction effect that slows absorption.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137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5891" y="1233055"/>
            <a:ext cx="9850582" cy="4943908"/>
          </a:xfrm>
        </p:spPr>
        <p:txBody>
          <a:bodyPr>
            <a:normAutofit/>
          </a:bodyPr>
          <a:lstStyle/>
          <a:p>
            <a:pPr marL="0" indent="0">
              <a:lnSpc>
                <a:spcPct val="150000"/>
              </a:lnSpc>
              <a:buNone/>
            </a:pPr>
            <a:r>
              <a:rPr lang="en-US" sz="4000" dirty="0" smtClean="0">
                <a:latin typeface="Times New Roman" panose="02020603050405020304" pitchFamily="18" charset="0"/>
                <a:cs typeface="Times New Roman" panose="02020603050405020304" pitchFamily="18" charset="0"/>
              </a:rPr>
              <a:t>Why </a:t>
            </a:r>
            <a:r>
              <a:rPr lang="en-US" sz="4000" dirty="0">
                <a:latin typeface="Times New Roman" panose="02020603050405020304" pitchFamily="18" charset="0"/>
                <a:cs typeface="Times New Roman" panose="02020603050405020304" pitchFamily="18" charset="0"/>
              </a:rPr>
              <a:t>we </a:t>
            </a:r>
            <a:r>
              <a:rPr lang="en-US" sz="4000" dirty="0" smtClean="0">
                <a:latin typeface="Times New Roman" panose="02020603050405020304" pitchFamily="18" charset="0"/>
                <a:cs typeface="Times New Roman" panose="02020603050405020304" pitchFamily="18" charset="0"/>
              </a:rPr>
              <a:t>instruct </a:t>
            </a:r>
            <a:r>
              <a:rPr lang="en-US" sz="4000" dirty="0">
                <a:latin typeface="Times New Roman" panose="02020603050405020304" pitchFamily="18" charset="0"/>
                <a:cs typeface="Times New Roman" panose="02020603050405020304" pitchFamily="18" charset="0"/>
              </a:rPr>
              <a:t>the patient </a:t>
            </a:r>
            <a:r>
              <a:rPr lang="en-US" sz="4000" dirty="0" smtClean="0">
                <a:latin typeface="Times New Roman" panose="02020603050405020304" pitchFamily="18" charset="0"/>
                <a:cs typeface="Times New Roman" panose="02020603050405020304" pitchFamily="18" charset="0"/>
              </a:rPr>
              <a:t>by say (Do </a:t>
            </a:r>
            <a:r>
              <a:rPr lang="en-US" sz="4000" dirty="0">
                <a:latin typeface="Times New Roman" panose="02020603050405020304" pitchFamily="18" charset="0"/>
                <a:cs typeface="Times New Roman" panose="02020603050405020304" pitchFamily="18" charset="0"/>
              </a:rPr>
              <a:t>not smoke before the drug has completely dissolved </a:t>
            </a:r>
            <a:r>
              <a:rPr lang="en-US" sz="4000" dirty="0" smtClean="0">
                <a:latin typeface="Times New Roman" panose="02020603050405020304" pitchFamily="18" charset="0"/>
                <a:cs typeface="Times New Roman" panose="02020603050405020304" pitchFamily="18" charset="0"/>
              </a:rPr>
              <a:t>) when we give medication by </a:t>
            </a:r>
            <a:r>
              <a:rPr lang="en-US" sz="3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sublingually route?</a:t>
            </a:r>
            <a:endParaRPr lang="en-US" sz="4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3840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745" y="190787"/>
            <a:ext cx="11810999" cy="6530695"/>
          </a:xfrm>
        </p:spPr>
        <p:txBody>
          <a:bodyPr>
            <a:normAutofit fontScale="92500" lnSpcReduction="20000"/>
          </a:bodyPr>
          <a:lstStyle/>
          <a:p>
            <a:pPr marL="0" marR="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To give a drug </a:t>
            </a:r>
            <a:r>
              <a:rPr lang="en-US" dirty="0" err="1">
                <a:latin typeface="Times New Roman" panose="02020603050405020304" pitchFamily="18" charset="0"/>
                <a:ea typeface="Calibri" panose="020F0502020204030204" pitchFamily="34" charset="0"/>
                <a:cs typeface="Arial" panose="020B0604020202020204" pitchFamily="34" charset="0"/>
              </a:rPr>
              <a:t>buccally</a:t>
            </a:r>
            <a:r>
              <a:rPr lang="en-US" dirty="0">
                <a:latin typeface="Times New Roman" panose="02020603050405020304" pitchFamily="18" charset="0"/>
                <a:ea typeface="Calibri" panose="020F0502020204030204" pitchFamily="34" charset="0"/>
                <a:cs typeface="Arial" panose="020B0604020202020204" pitchFamily="34" charset="0"/>
              </a:rPr>
              <a:t>, instruct the client to open the mouth wide, and place the tablet between the client’s cheek and teeth. Give the client the following instructions: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—Keep the medication in place until it dissolves completely to ensure absorption.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—Do not drink liquids for an hour because some tablets take up to an hour to dissolve.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—Do not smoke before the drug has completely dissolved because nicotine has a vasoconstriction effect that slows absorption.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Remove gloves and dispose in a proper receptacle; wash hands.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Document the medication administration on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cs typeface="Times New Roman" panose="02020603050405020304" pitchFamily="18" charset="0"/>
              </a:rPr>
              <a:t>Medication administration record</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Arial" panose="020B0604020202020204" pitchFamily="34" charset="0"/>
              </a:rPr>
              <a:t>MAR). </a:t>
            </a:r>
            <a:r>
              <a:rPr lang="en-US" dirty="0">
                <a:latin typeface="Times New Roman" panose="02020603050405020304" pitchFamily="18" charset="0"/>
                <a:ea typeface="Calibri" panose="020F0502020204030204" pitchFamily="34" charset="0"/>
                <a:cs typeface="Arial" panose="020B0604020202020204" pitchFamily="34" charset="0"/>
              </a:rPr>
              <a:t>When the client is receiving repeated doses of a buccal medication, the nurse should indicate the site, such as right buccal cavity, to prevent irritation of the same site.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449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ea typeface="Calibri" panose="020F0502020204030204" pitchFamily="34" charset="0"/>
                <a:cs typeface="Arial" panose="020B0604020202020204" pitchFamily="34" charset="0"/>
              </a:rPr>
              <a:t>Nursing Checklist Instilling Drugs Into Enteral Tubes</a:t>
            </a:r>
            <a:r>
              <a:rPr lang="en-US" sz="3600" dirty="0">
                <a:latin typeface="Calibri" panose="020F0502020204030204" pitchFamily="34" charset="0"/>
                <a:ea typeface="Calibri" panose="020F0502020204030204" pitchFamily="34" charset="0"/>
                <a:cs typeface="Arial" panose="020B0604020202020204" pitchFamily="34" charset="0"/>
              </a:rPr>
              <a:t/>
            </a:r>
            <a:br>
              <a:rPr lang="en-US" sz="36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242454" y="1506969"/>
            <a:ext cx="11797146" cy="5214513"/>
          </a:xfrm>
        </p:spPr>
        <p:txBody>
          <a:bodyPr>
            <a:normAutofit fontScale="92500" lnSpcReduction="20000"/>
          </a:bodyPr>
          <a:lstStyle/>
          <a:p>
            <a:pPr marL="0" marR="0" indent="0">
              <a:lnSpc>
                <a:spcPct val="150000"/>
              </a:lnSpc>
              <a:spcBef>
                <a:spcPts val="0"/>
              </a:spcBef>
              <a:spcAft>
                <a:spcPts val="800"/>
              </a:spcAft>
              <a:buNone/>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Wash hands and don nonsterile gloves.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Place the client in a high or semi-Fowler’s position.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Attach the syringe to the free end of the tube, pour 30 ml of medication into the syringe barrel, and open the clamp; for NG tube instillation, hold the NG tube at the client’s nose level.</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Hold the syringe barrel at a slight angle and allow the medication to flow at a steady, slow rate; add more medication before the syringe empties to prevent air from entering the stomach. If necessary, adjust the height of the NG tube to achieve a steady flow rate. Never push medications into the tube.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4668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418" y="578716"/>
            <a:ext cx="11298382" cy="5628120"/>
          </a:xfrm>
        </p:spPr>
        <p:txBody>
          <a:bodyPr>
            <a:normAutofit/>
          </a:bodyPr>
          <a:lstStyle/>
          <a:p>
            <a:pPr marL="0" marR="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Observe the client while instilling the medication. If the client experiences any discomfort, slow the rate by lowering the height of the syringe.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As the syringe barrel begins to empty with the last of the medication, slowly add 30 to 50 ml of room-temperature water into the syringe to clear the medication from the sides and distal end of the tube to prevent clogging.</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Before the syringe empties of water, clamp the tube, and detach and dispose of the syringe.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4727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526" y="537153"/>
            <a:ext cx="11007437" cy="5337174"/>
          </a:xfrm>
        </p:spPr>
        <p:txBody>
          <a:bodyPr>
            <a:normAutofit/>
          </a:bodyPr>
          <a:lstStyle/>
          <a:p>
            <a:pPr marL="0" marR="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Position the client as appropriate; clients with an NG tube should be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head of the bed slightly elevated for at least 30 minutes after the </a:t>
            </a:r>
            <a:r>
              <a:rPr lang="en-US" dirty="0" smtClean="0">
                <a:latin typeface="Times New Roman" panose="02020603050405020304" pitchFamily="18" charset="0"/>
                <a:ea typeface="Calibri" panose="020F0502020204030204" pitchFamily="34" charset="0"/>
                <a:cs typeface="Arial" panose="020B0604020202020204" pitchFamily="34" charset="0"/>
              </a:rPr>
              <a:t>instillation to prevent aspiration.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Clean area, remove and dispose of gloves in the proper receptacle, and wash hands.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 Document the instillation of the medication on the MAR and record on the intake and output sheet the total amount of fluid instilled.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8166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0" y="0"/>
            <a:ext cx="12192000" cy="7016497"/>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4401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libri" panose="020F0502020204030204" pitchFamily="34" charset="0"/>
                <a:cs typeface="Arial" panose="020B0604020202020204" pitchFamily="34" charset="0"/>
              </a:rPr>
              <a:t>Oral medication </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204355" y="1027910"/>
            <a:ext cx="11783290" cy="4835533"/>
          </a:xfrm>
        </p:spPr>
        <p:txBody>
          <a:bodyPr/>
          <a:lstStyle/>
          <a:p>
            <a:pPr marL="0" marR="0" indent="0" algn="just">
              <a:lnSpc>
                <a:spcPct val="150000"/>
              </a:lnSpc>
              <a:spcBef>
                <a:spcPts val="0"/>
              </a:spcBef>
              <a:spcAft>
                <a:spcPts val="800"/>
              </a:spcAft>
              <a:buNone/>
            </a:pPr>
            <a:r>
              <a:rPr lang="en-US" dirty="0" smtClean="0">
                <a:latin typeface="Times New Roman" panose="02020603050405020304" pitchFamily="18" charset="0"/>
                <a:ea typeface="Calibri" panose="020F0502020204030204" pitchFamily="34" charset="0"/>
                <a:cs typeface="Arial" panose="020B0604020202020204" pitchFamily="34" charset="0"/>
              </a:rPr>
              <a:t>Oral </a:t>
            </a:r>
            <a:r>
              <a:rPr lang="en-US" dirty="0">
                <a:latin typeface="Times New Roman" panose="02020603050405020304" pitchFamily="18" charset="0"/>
                <a:ea typeface="Calibri" panose="020F0502020204030204" pitchFamily="34" charset="0"/>
                <a:cs typeface="Arial" panose="020B0604020202020204" pitchFamily="34" charset="0"/>
              </a:rPr>
              <a:t>administration of drugs is the most common route; however, there are potential risk factors that the nurse must </a:t>
            </a:r>
            <a:r>
              <a:rPr lang="en-US" dirty="0" smtClean="0">
                <a:latin typeface="Times New Roman" panose="02020603050405020304" pitchFamily="18" charset="0"/>
                <a:ea typeface="Calibri" panose="020F0502020204030204" pitchFamily="34" charset="0"/>
                <a:cs typeface="Arial" panose="020B0604020202020204" pitchFamily="34" charset="0"/>
              </a:rPr>
              <a:t>consider before </a:t>
            </a:r>
            <a:r>
              <a:rPr lang="en-US" dirty="0">
                <a:latin typeface="Times New Roman" panose="02020603050405020304" pitchFamily="18" charset="0"/>
                <a:ea typeface="Calibri" panose="020F0502020204030204" pitchFamily="34" charset="0"/>
                <a:cs typeface="Arial" panose="020B0604020202020204" pitchFamily="34" charset="0"/>
              </a:rPr>
              <a:t>administering oral drugs, the nurse should assess the client’s ability to take the medication as </a:t>
            </a:r>
            <a:r>
              <a:rPr lang="en-US" dirty="0" smtClean="0">
                <a:latin typeface="Times New Roman" panose="02020603050405020304" pitchFamily="18" charset="0"/>
                <a:ea typeface="Calibri" panose="020F0502020204030204" pitchFamily="34" charset="0"/>
                <a:cs typeface="Arial" panose="020B0604020202020204" pitchFamily="34" charset="0"/>
              </a:rPr>
              <a:t>prescribed. This </a:t>
            </a:r>
            <a:r>
              <a:rPr lang="en-US" dirty="0">
                <a:latin typeface="Times New Roman" panose="02020603050405020304" pitchFamily="18" charset="0"/>
                <a:ea typeface="Calibri" panose="020F0502020204030204" pitchFamily="34" charset="0"/>
                <a:cs typeface="Arial" panose="020B0604020202020204" pitchFamily="34" charset="0"/>
              </a:rPr>
              <a:t>assessment includes the client’s gag reflex, state of consciousness, and presence of nausea and vomiting.</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2"/>
          <a:stretch>
            <a:fillRect/>
          </a:stretch>
        </p:blipFill>
        <p:spPr>
          <a:xfrm>
            <a:off x="7800127" y="3894234"/>
            <a:ext cx="4364145" cy="2963766"/>
          </a:xfrm>
          <a:prstGeom prst="rect">
            <a:avLst/>
          </a:prstGeom>
        </p:spPr>
      </p:pic>
    </p:spTree>
    <p:extLst>
      <p:ext uri="{BB962C8B-B14F-4D97-AF65-F5344CB8AC3E}">
        <p14:creationId xmlns:p14="http://schemas.microsoft.com/office/powerpoint/2010/main" val="2028376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4025"/>
            <a:ext cx="10515600" cy="4351338"/>
          </a:xfrm>
        </p:spPr>
        <p:txBody>
          <a:bodyPr/>
          <a:lstStyle/>
          <a:p>
            <a:pPr marL="0" indent="0" algn="just">
              <a:lnSpc>
                <a:spcPct val="150000"/>
              </a:lnSpc>
              <a:buNone/>
            </a:pPr>
            <a:r>
              <a:rPr lang="en-US" dirty="0">
                <a:latin typeface="Times New Roman" panose="02020603050405020304" pitchFamily="18" charset="0"/>
                <a:ea typeface="Calibri" panose="020F0502020204030204" pitchFamily="34" charset="0"/>
              </a:rPr>
              <a:t>The nurse should protect the client against aspiration when administering any form of oral drug. </a:t>
            </a:r>
            <a:r>
              <a:rPr lang="en-US" b="1" dirty="0">
                <a:latin typeface="Times New Roman" panose="02020603050405020304" pitchFamily="18" charset="0"/>
                <a:ea typeface="Calibri" panose="020F0502020204030204" pitchFamily="34" charset="0"/>
              </a:rPr>
              <a:t>Aspiration </a:t>
            </a:r>
            <a:r>
              <a:rPr lang="en-US" dirty="0">
                <a:latin typeface="Times New Roman" panose="02020603050405020304" pitchFamily="18" charset="0"/>
                <a:ea typeface="Calibri" panose="020F0502020204030204" pitchFamily="34" charset="0"/>
              </a:rPr>
              <a:t>refers to the inhalation of regurgitated gastric contents into the pulmonary system. If a client has a weak gag reflex or difficulty swallowing water, medication can be inhaled during medication administration. </a:t>
            </a: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5486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218" y="634134"/>
            <a:ext cx="10515600" cy="4351338"/>
          </a:xfrm>
        </p:spPr>
        <p:txBody>
          <a:bodyPr/>
          <a:lstStyle/>
          <a:p>
            <a:pPr marL="0" marR="0" indent="0" algn="just">
              <a:lnSpc>
                <a:spcPct val="15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To prevent aspiration, the nurse confirms the client’s gag reflex and ability to swallow. When administering an oral drug, the nurse prepares the medication, correctly identifies the client, and provides some form of liquid. The nurse should remain with the client until </a:t>
            </a:r>
            <a:r>
              <a:rPr lang="en-US" i="1" dirty="0">
                <a:latin typeface="Times New Roman" panose="02020603050405020304" pitchFamily="18" charset="0"/>
                <a:ea typeface="Calibri" panose="020F0502020204030204" pitchFamily="34" charset="0"/>
                <a:cs typeface="Arial" panose="020B0604020202020204" pitchFamily="34" charset="0"/>
              </a:rPr>
              <a:t>all </a:t>
            </a:r>
            <a:r>
              <a:rPr lang="en-US" dirty="0">
                <a:latin typeface="Times New Roman" panose="02020603050405020304" pitchFamily="18" charset="0"/>
                <a:ea typeface="Calibri" panose="020F0502020204030204" pitchFamily="34" charset="0"/>
                <a:cs typeface="Arial" panose="020B0604020202020204" pitchFamily="34" charset="0"/>
              </a:rPr>
              <a:t>of the medications have been swallowed.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5999018" y="3500301"/>
            <a:ext cx="6096000" cy="3221182"/>
          </a:xfrm>
          <a:prstGeom prst="rect">
            <a:avLst/>
          </a:prstGeom>
        </p:spPr>
      </p:pic>
    </p:spTree>
    <p:extLst>
      <p:ext uri="{BB962C8B-B14F-4D97-AF65-F5344CB8AC3E}">
        <p14:creationId xmlns:p14="http://schemas.microsoft.com/office/powerpoint/2010/main" val="1506753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Times New Roman" panose="02020603050405020304" pitchFamily="18" charset="0"/>
                <a:ea typeface="Calibri" panose="020F0502020204030204" pitchFamily="34" charset="0"/>
                <a:cs typeface="Arial" panose="020B0604020202020204" pitchFamily="34" charset="0"/>
              </a:rPr>
              <a:t>Sublingual and Buccal Drug Administration</a:t>
            </a:r>
            <a:r>
              <a:rPr lang="en-US" sz="3600" dirty="0" smtClean="0">
                <a:latin typeface="Calibri" panose="020F0502020204030204" pitchFamily="34" charset="0"/>
                <a:ea typeface="Calibri" panose="020F0502020204030204" pitchFamily="34" charset="0"/>
                <a:cs typeface="Arial" panose="020B0604020202020204" pitchFamily="34" charset="0"/>
              </a:rPr>
              <a:t/>
            </a:r>
            <a:br>
              <a:rPr lang="en-US" sz="3600" dirty="0" smtClean="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464127" y="1368425"/>
            <a:ext cx="10515600" cy="4351338"/>
          </a:xfrm>
        </p:spPr>
        <p:txBody>
          <a:bodyPr/>
          <a:lstStyle/>
          <a:p>
            <a:pPr marL="0" indent="0">
              <a:lnSpc>
                <a:spcPct val="150000"/>
              </a:lnSpc>
              <a:buNone/>
            </a:pPr>
            <a:r>
              <a:rPr lang="en-US" dirty="0" smtClean="0">
                <a:latin typeface="Times New Roman" panose="02020603050405020304" pitchFamily="18" charset="0"/>
                <a:ea typeface="Calibri" panose="020F0502020204030204" pitchFamily="34" charset="0"/>
              </a:rPr>
              <a:t>Sublingual and buccal drugs are types of oral medications. Certain drugs are given by these routes to prevent their destruction or transformation in the stomach or small intestines The nurse should assess the integrity of the mucous membranes by inspecting underneath the client’s tongue and in the buccal cavity. </a:t>
            </a: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rotWithShape="1">
          <a:blip r:embed="rId2"/>
          <a:srcRect l="5292" t="9569" r="5475"/>
          <a:stretch/>
        </p:blipFill>
        <p:spPr>
          <a:xfrm>
            <a:off x="4197928" y="3971750"/>
            <a:ext cx="7467600" cy="2886250"/>
          </a:xfrm>
          <a:prstGeom prst="rect">
            <a:avLst/>
          </a:prstGeom>
        </p:spPr>
      </p:pic>
    </p:spTree>
    <p:extLst>
      <p:ext uri="{BB962C8B-B14F-4D97-AF65-F5344CB8AC3E}">
        <p14:creationId xmlns:p14="http://schemas.microsoft.com/office/powerpoint/2010/main" val="567661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690" y="343189"/>
            <a:ext cx="11686309" cy="5766666"/>
          </a:xfrm>
        </p:spPr>
        <p:txBody>
          <a:bodyPr>
            <a:normAutofit fontScale="92500" lnSpcReduction="10000"/>
          </a:bodyPr>
          <a:lstStyle/>
          <a:p>
            <a:pPr marL="0" marR="0" indent="0">
              <a:lnSpc>
                <a:spcPct val="17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If the membranes are excoriated or painful, the nurse should withhold the medication and notify the health care practitioner. Some buccal drugs may irritate the mucosa, requiring the nurse to use alternate sides of the mouth to prevent irritation of the mucosa.</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7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Sublingual and buccal administration of drugs requires the nurse to use Standard Precautions because the nurse’s hand may come into contact with oral secretions.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7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Drugs given by these routes are quickly absorbed by the mucosa’s thin epithelium</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70000"/>
              </a:lnSpc>
              <a:spcBef>
                <a:spcPts val="0"/>
              </a:spcBef>
              <a:spcAft>
                <a:spcPts val="800"/>
              </a:spcAft>
              <a:buNone/>
            </a:pPr>
            <a:r>
              <a:rPr lang="en-US" dirty="0">
                <a:latin typeface="Times New Roman" panose="02020603050405020304" pitchFamily="18" charset="0"/>
                <a:ea typeface="Calibri" panose="020F0502020204030204" pitchFamily="34" charset="0"/>
                <a:cs typeface="Arial" panose="020B0604020202020204" pitchFamily="34" charset="0"/>
              </a:rPr>
              <a:t>and the abundant blood supply.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nSpc>
                <a:spcPct val="170000"/>
              </a:lnSpc>
              <a:buNone/>
            </a:pP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9472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latin typeface="Times New Roman" panose="02020603050405020304" pitchFamily="18" charset="0"/>
                <a:ea typeface="Calibri" panose="020F0502020204030204" pitchFamily="34" charset="0"/>
                <a:cs typeface="Arial" panose="020B0604020202020204" pitchFamily="34" charset="0"/>
              </a:rPr>
              <a:t>Enteral Instillation of </a:t>
            </a:r>
            <a:r>
              <a:rPr lang="en-US" b="1" i="1" dirty="0" smtClean="0">
                <a:latin typeface="Times New Roman" panose="02020603050405020304" pitchFamily="18" charset="0"/>
                <a:ea typeface="Calibri" panose="020F0502020204030204" pitchFamily="34" charset="0"/>
                <a:cs typeface="Arial" panose="020B0604020202020204" pitchFamily="34" charset="0"/>
              </a:rPr>
              <a:t>Drugs</a:t>
            </a:r>
            <a:r>
              <a:rPr lang="en-US" sz="3600" dirty="0">
                <a:latin typeface="Calibri" panose="020F0502020204030204" pitchFamily="34" charset="0"/>
                <a:ea typeface="Calibri" panose="020F0502020204030204" pitchFamily="34" charset="0"/>
                <a:cs typeface="Arial" panose="020B0604020202020204" pitchFamily="34" charset="0"/>
              </a:rPr>
              <a:t/>
            </a:r>
            <a:br>
              <a:rPr lang="en-US" sz="36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630382" y="1451551"/>
            <a:ext cx="10515600" cy="5018521"/>
          </a:xfrm>
        </p:spPr>
        <p:txBody>
          <a:bodyPr>
            <a:normAutofit fontScale="85000" lnSpcReduction="10000"/>
          </a:bodyPr>
          <a:lstStyle/>
          <a:p>
            <a:pPr marL="0" marR="0" indent="0">
              <a:lnSpc>
                <a:spcPct val="150000"/>
              </a:lnSpc>
              <a:spcBef>
                <a:spcPts val="0"/>
              </a:spcBef>
              <a:spcAft>
                <a:spcPts val="800"/>
              </a:spcAft>
              <a:buNone/>
            </a:pPr>
            <a:r>
              <a:rPr lang="en-US" sz="3600" b="1" i="1" dirty="0">
                <a:solidFill>
                  <a:prstClr val="black"/>
                </a:solidFill>
                <a:latin typeface="Times New Roman" panose="02020603050405020304" pitchFamily="18" charset="0"/>
                <a:ea typeface="Calibri" panose="020F0502020204030204" pitchFamily="34" charset="0"/>
                <a:cs typeface="Arial" panose="020B0604020202020204" pitchFamily="34" charset="0"/>
              </a:rPr>
              <a:t>Enteral Instillation </a:t>
            </a:r>
            <a:r>
              <a:rPr lang="en-US" dirty="0" smtClean="0">
                <a:latin typeface="Times New Roman" panose="02020603050405020304" pitchFamily="18" charset="0"/>
                <a:ea typeface="Calibri" panose="020F0502020204030204" pitchFamily="34" charset="0"/>
                <a:cs typeface="Arial" panose="020B0604020202020204" pitchFamily="34" charset="0"/>
              </a:rPr>
              <a:t>refers </a:t>
            </a:r>
            <a:r>
              <a:rPr lang="en-US" dirty="0">
                <a:latin typeface="Times New Roman" panose="02020603050405020304" pitchFamily="18" charset="0"/>
                <a:ea typeface="Calibri" panose="020F0502020204030204" pitchFamily="34" charset="0"/>
                <a:cs typeface="Arial" panose="020B0604020202020204" pitchFamily="34" charset="0"/>
              </a:rPr>
              <a:t>to the delivery of drugs</a:t>
            </a:r>
            <a:r>
              <a:rPr lang="en-US" b="1"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through a gastrointestinal tube. Enteral tubes provide a</a:t>
            </a:r>
            <a:r>
              <a:rPr lang="en-US" b="1"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means of direct instillation of medications into the gastrointestinal</a:t>
            </a:r>
            <a:r>
              <a:rPr lang="en-US" b="1"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system of clients who cannot ingest it orally.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b="1" i="1" dirty="0">
                <a:latin typeface="Times New Roman" panose="02020603050405020304" pitchFamily="18" charset="0"/>
                <a:ea typeface="Calibri" panose="020F0502020204030204" pitchFamily="34" charset="0"/>
                <a:cs typeface="Arial" panose="020B0604020202020204" pitchFamily="34" charset="0"/>
              </a:rPr>
              <a:t>There are several types of enteral tubes: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n-US" dirty="0" smtClean="0">
                <a:latin typeface="Times New Roman" panose="02020603050405020304" pitchFamily="18" charset="0"/>
                <a:ea typeface="Calibri" panose="020F0502020204030204" pitchFamily="34" charset="0"/>
                <a:cs typeface="Arial" panose="020B0604020202020204" pitchFamily="34" charset="0"/>
              </a:rPr>
              <a:t>1-Nasogastric </a:t>
            </a:r>
            <a:r>
              <a:rPr lang="en-US" dirty="0">
                <a:latin typeface="Times New Roman" panose="02020603050405020304" pitchFamily="18" charset="0"/>
                <a:ea typeface="Calibri" panose="020F0502020204030204" pitchFamily="34" charset="0"/>
                <a:cs typeface="Arial" panose="020B0604020202020204" pitchFamily="34" charset="0"/>
              </a:rPr>
              <a:t>tube (NG) is a soft rubber or plastic tube that is inserted through a nostril and into the stomach</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50000"/>
              </a:lnSpc>
              <a:spcBef>
                <a:spcPts val="0"/>
              </a:spcBef>
              <a:spcAft>
                <a:spcPts val="800"/>
              </a:spcAft>
              <a:buNone/>
            </a:pPr>
            <a:r>
              <a:rPr lang="en-US" dirty="0" smtClean="0">
                <a:latin typeface="Times New Roman" panose="02020603050405020304" pitchFamily="18" charset="0"/>
                <a:ea typeface="Calibri" panose="020F0502020204030204" pitchFamily="34" charset="0"/>
                <a:cs typeface="Arial" panose="020B0604020202020204" pitchFamily="34" charset="0"/>
              </a:rPr>
              <a:t>2- Gastrostomy </a:t>
            </a:r>
            <a:r>
              <a:rPr lang="en-US" dirty="0">
                <a:latin typeface="Times New Roman" panose="02020603050405020304" pitchFamily="18" charset="0"/>
                <a:ea typeface="Calibri" panose="020F0502020204030204" pitchFamily="34" charset="0"/>
                <a:cs typeface="Arial" panose="020B0604020202020204" pitchFamily="34" charset="0"/>
              </a:rPr>
              <a:t>tube is surgically inserted into the stomach through the creation of an artificial fistula.</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911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Picture 8"/>
          <p:cNvPicPr>
            <a:picLocks noChangeAspect="1"/>
          </p:cNvPicPr>
          <p:nvPr/>
        </p:nvPicPr>
        <p:blipFill>
          <a:blip r:embed="rId2"/>
          <a:stretch>
            <a:fillRect/>
          </a:stretch>
        </p:blipFill>
        <p:spPr>
          <a:xfrm>
            <a:off x="2791690" y="221673"/>
            <a:ext cx="6851073" cy="6499810"/>
          </a:xfrm>
          <a:prstGeom prst="rect">
            <a:avLst/>
          </a:prstGeom>
        </p:spPr>
      </p:pic>
    </p:spTree>
    <p:extLst>
      <p:ext uri="{BB962C8B-B14F-4D97-AF65-F5344CB8AC3E}">
        <p14:creationId xmlns:p14="http://schemas.microsoft.com/office/powerpoint/2010/main" val="337633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A0021-A31D-4EAF-ACC3-76B0558D70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6459249" y="881062"/>
            <a:ext cx="5239799" cy="5475296"/>
          </a:xfrm>
          <a:prstGeom prst="rect">
            <a:avLst/>
          </a:prstGeom>
        </p:spPr>
      </p:pic>
      <p:pic>
        <p:nvPicPr>
          <p:cNvPr id="7" name="Picture 6"/>
          <p:cNvPicPr>
            <a:picLocks noChangeAspect="1"/>
          </p:cNvPicPr>
          <p:nvPr/>
        </p:nvPicPr>
        <p:blipFill>
          <a:blip r:embed="rId3"/>
          <a:stretch>
            <a:fillRect/>
          </a:stretch>
        </p:blipFill>
        <p:spPr>
          <a:xfrm>
            <a:off x="470529" y="881062"/>
            <a:ext cx="5736833" cy="5029636"/>
          </a:xfrm>
          <a:prstGeom prst="rect">
            <a:avLst/>
          </a:prstGeom>
        </p:spPr>
      </p:pic>
    </p:spTree>
    <p:extLst>
      <p:ext uri="{BB962C8B-B14F-4D97-AF65-F5344CB8AC3E}">
        <p14:creationId xmlns:p14="http://schemas.microsoft.com/office/powerpoint/2010/main" val="36261585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1199</Words>
  <Application>Microsoft Office PowerPoint</Application>
  <PresentationFormat>Widescreen</PresentationFormat>
  <Paragraphs>76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OceanSansMM-It_760_800_</vt:lpstr>
      <vt:lpstr>Times New Roman</vt:lpstr>
      <vt:lpstr>1_Office Theme</vt:lpstr>
      <vt:lpstr>PowerPoint Presentation</vt:lpstr>
      <vt:lpstr>Oral medication  </vt:lpstr>
      <vt:lpstr>PowerPoint Presentation</vt:lpstr>
      <vt:lpstr>PowerPoint Presentation</vt:lpstr>
      <vt:lpstr>Sublingual and Buccal Drug Administration </vt:lpstr>
      <vt:lpstr>PowerPoint Presentation</vt:lpstr>
      <vt:lpstr>Enteral Instillation of Drugs </vt:lpstr>
      <vt:lpstr>PowerPoint Presentation</vt:lpstr>
      <vt:lpstr>PowerPoint Presentation</vt:lpstr>
      <vt:lpstr>PowerPoint Presentation</vt:lpstr>
      <vt:lpstr>Equipment </vt:lpstr>
      <vt:lpstr>Nursing checklist administering sublingual and buccal drugs </vt:lpstr>
      <vt:lpstr>PowerPoint Presentation</vt:lpstr>
      <vt:lpstr>PowerPoint Presentation</vt:lpstr>
      <vt:lpstr>PowerPoint Presentation</vt:lpstr>
      <vt:lpstr>Nursing Checklist Instilling Drugs Into Enteral Tubes </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16</cp:revision>
  <dcterms:created xsi:type="dcterms:W3CDTF">2023-01-10T20:46:48Z</dcterms:created>
  <dcterms:modified xsi:type="dcterms:W3CDTF">2023-01-18T07:33:09Z</dcterms:modified>
</cp:coreProperties>
</file>